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0" r:id="rId3"/>
    <p:sldId id="257" r:id="rId5"/>
    <p:sldId id="258" r:id="rId6"/>
    <p:sldId id="283" r:id="rId7"/>
    <p:sldId id="281" r:id="rId8"/>
    <p:sldId id="262" r:id="rId9"/>
    <p:sldId id="279" r:id="rId10"/>
  </p:sldIdLst>
  <p:sldSz cx="12192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43E20"/>
    <a:srgbClr val="F98673"/>
    <a:srgbClr val="F54A2E"/>
    <a:srgbClr val="D8270A"/>
    <a:srgbClr val="F76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745" autoAdjust="0"/>
    <p:restoredTop sz="93083" autoAdjust="0"/>
  </p:normalViewPr>
  <p:slideViewPr>
    <p:cSldViewPr snapToGrid="0" showGuides="1">
      <p:cViewPr varScale="1">
        <p:scale>
          <a:sx n="54" d="100"/>
          <a:sy n="54" d="100"/>
        </p:scale>
        <p:origin x="24" y="17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8D8E4-589D-4660-ABB4-0F9A696FD0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DD929-27EB-4B99-9C12-A113259C3A4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C15853-6D4D-4285-9BAE-B3F9C5535A6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457871-A28B-4535-BA22-C9D2F115A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457871-A28B-4535-BA22-C9D2F115A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457871-A28B-4535-BA22-C9D2F115A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457871-A28B-4535-BA22-C9D2F115A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92FF2F-A767-4D02-998E-CA6C30DD4E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92FF2F-A767-4D02-998E-CA6C30DD4E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5EE3A-BB2C-4DB0-BEF3-76285E7C57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EC52D0-E99F-43A0-AF79-42F8DAC3A7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/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5EE3A-BB2C-4DB0-BEF3-76285E7C57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EC52D0-E99F-43A0-AF79-42F8DAC3A7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 userDrawn="1"/>
        </p:nvSpPr>
        <p:spPr>
          <a:xfrm>
            <a:off x="-513135" y="0"/>
            <a:ext cx="343014" cy="458373"/>
          </a:xfrm>
          <a:prstGeom prst="roundRect">
            <a:avLst>
              <a:gd name="adj" fmla="val 0"/>
            </a:avLst>
          </a:prstGeom>
          <a:solidFill>
            <a:srgbClr val="F54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8" t="59354" r="47084" b="18144"/>
          <a:stretch>
            <a:fillRect/>
          </a:stretch>
        </p:blipFill>
        <p:spPr>
          <a:xfrm rot="16200000">
            <a:off x="105862" y="-469588"/>
            <a:ext cx="1333062" cy="2267799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6"/>
          <p:cNvSpPr/>
          <p:nvPr userDrawn="1"/>
        </p:nvSpPr>
        <p:spPr>
          <a:xfrm>
            <a:off x="510390" y="658531"/>
            <a:ext cx="406593" cy="406593"/>
          </a:xfrm>
          <a:prstGeom prst="ellipse">
            <a:avLst/>
          </a:prstGeom>
          <a:solidFill>
            <a:srgbClr val="F54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1704814" y="229186"/>
            <a:ext cx="4391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企业宣传画册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 rot="5400000">
            <a:off x="10694508" y="5340069"/>
            <a:ext cx="25029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BUSINESS 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BROCHURE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813208" y="28777"/>
            <a:ext cx="1259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98673">
                        <a:alpha val="80000"/>
                      </a:srgbClr>
                    </a:gs>
                    <a:gs pos="100000">
                      <a:srgbClr val="F54A2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Bauhaus 93" panose="04030905020B02020C02" pitchFamily="18" charset="0"/>
                <a:ea typeface="时尚中黑简体" pitchFamily="2" charset="-122"/>
                <a:cs typeface="+mn-cs"/>
              </a:rPr>
              <a:t>LOGO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98673">
                      <a:alpha val="80000"/>
                    </a:srgbClr>
                  </a:gs>
                  <a:gs pos="100000">
                    <a:srgbClr val="F54A2E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Bauhaus 93" panose="04030905020B02020C02" pitchFamily="18" charset="0"/>
              <a:ea typeface="时尚中黑简体" pitchFamily="2" charset="-122"/>
              <a:cs typeface="+mn-cs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000538" y="321164"/>
            <a:ext cx="1411903" cy="338540"/>
            <a:chOff x="3605030" y="469609"/>
            <a:chExt cx="4659626" cy="33854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3605030" y="469609"/>
              <a:ext cx="0" cy="337367"/>
            </a:xfrm>
            <a:prstGeom prst="line">
              <a:avLst/>
            </a:prstGeom>
            <a:ln w="28575">
              <a:solidFill>
                <a:srgbClr val="F43E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3663829" y="561928"/>
              <a:ext cx="46008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Business Brochure</a:t>
              </a:r>
              <a:endPara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5EE3A-BB2C-4DB0-BEF3-76285E7C57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EC52D0-E99F-43A0-AF79-42F8DAC3A7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5EE3A-BB2C-4DB0-BEF3-76285E7C57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EC52D0-E99F-43A0-AF79-42F8DAC3A7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5EE3A-BB2C-4DB0-BEF3-76285E7C57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EC52D0-E99F-43A0-AF79-42F8DAC3A7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652957" y="1169379"/>
            <a:ext cx="902428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版权声明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感谢您下载觅知网平台上提供的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在觅知网出售的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模板是免版税类（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RF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Royalty-Free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）正版受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中国人民共和国著作法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世界版权公约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的保护，作品的所有权、版权和著作权归觅知网所有，您下载的是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模板素材的使用权。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不得将觅知网的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1652957" y="4984409"/>
            <a:ext cx="7297081" cy="300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sz="1350" b="1" dirty="0">
                <a:solidFill>
                  <a:schemeClr val="bg1"/>
                </a:solidFill>
              </a:rPr>
              <a:t>更多精品</a:t>
            </a:r>
            <a:r>
              <a:rPr lang="en-US" altLang="zh-CN" sz="1350" b="1" dirty="0">
                <a:solidFill>
                  <a:schemeClr val="bg1"/>
                </a:solidFill>
              </a:rPr>
              <a:t>PPT</a:t>
            </a:r>
            <a:r>
              <a:rPr lang="zh-CN" altLang="en-US" sz="1350" b="1" dirty="0">
                <a:solidFill>
                  <a:schemeClr val="bg1"/>
                </a:solidFill>
              </a:rPr>
              <a:t>模板：</a:t>
            </a:r>
            <a:r>
              <a:rPr lang="en-US" altLang="zh-CN" sz="1350" b="1" dirty="0">
                <a:solidFill>
                  <a:schemeClr val="bg1"/>
                </a:solidFill>
              </a:rPr>
              <a:t>http://www.51miz.com/ppt/</a:t>
            </a:r>
            <a:endParaRPr lang="en-US" altLang="zh-CN" sz="135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image" Target="../media/image5.png"/><Relationship Id="rId6" Type="http://schemas.openxmlformats.org/officeDocument/2006/relationships/tags" Target="../tags/tag4.xml"/><Relationship Id="rId58" Type="http://schemas.openxmlformats.org/officeDocument/2006/relationships/notesSlide" Target="../notesSlides/notesSlide3.xml"/><Relationship Id="rId57" Type="http://schemas.openxmlformats.org/officeDocument/2006/relationships/slideLayout" Target="../slideLayouts/slideLayout4.xml"/><Relationship Id="rId56" Type="http://schemas.openxmlformats.org/officeDocument/2006/relationships/tags" Target="../tags/tag48.xml"/><Relationship Id="rId55" Type="http://schemas.openxmlformats.org/officeDocument/2006/relationships/tags" Target="../tags/tag47.xml"/><Relationship Id="rId54" Type="http://schemas.openxmlformats.org/officeDocument/2006/relationships/tags" Target="../tags/tag46.xml"/><Relationship Id="rId53" Type="http://schemas.openxmlformats.org/officeDocument/2006/relationships/tags" Target="../tags/tag45.xml"/><Relationship Id="rId52" Type="http://schemas.openxmlformats.org/officeDocument/2006/relationships/tags" Target="../tags/tag44.xml"/><Relationship Id="rId51" Type="http://schemas.openxmlformats.org/officeDocument/2006/relationships/tags" Target="../tags/tag43.xml"/><Relationship Id="rId50" Type="http://schemas.openxmlformats.org/officeDocument/2006/relationships/tags" Target="../tags/tag42.xml"/><Relationship Id="rId5" Type="http://schemas.openxmlformats.org/officeDocument/2006/relationships/tags" Target="../tags/tag3.xml"/><Relationship Id="rId49" Type="http://schemas.openxmlformats.org/officeDocument/2006/relationships/tags" Target="../tags/tag41.xml"/><Relationship Id="rId48" Type="http://schemas.openxmlformats.org/officeDocument/2006/relationships/tags" Target="../tags/tag40.xml"/><Relationship Id="rId47" Type="http://schemas.openxmlformats.org/officeDocument/2006/relationships/tags" Target="../tags/tag39.xml"/><Relationship Id="rId46" Type="http://schemas.openxmlformats.org/officeDocument/2006/relationships/tags" Target="../tags/tag38.xml"/><Relationship Id="rId45" Type="http://schemas.openxmlformats.org/officeDocument/2006/relationships/tags" Target="../tags/tag37.xml"/><Relationship Id="rId44" Type="http://schemas.openxmlformats.org/officeDocument/2006/relationships/tags" Target="../tags/tag36.xml"/><Relationship Id="rId43" Type="http://schemas.openxmlformats.org/officeDocument/2006/relationships/tags" Target="../tags/tag35.xml"/><Relationship Id="rId42" Type="http://schemas.openxmlformats.org/officeDocument/2006/relationships/tags" Target="../tags/tag34.xml"/><Relationship Id="rId41" Type="http://schemas.openxmlformats.org/officeDocument/2006/relationships/tags" Target="../tags/tag33.xml"/><Relationship Id="rId40" Type="http://schemas.openxmlformats.org/officeDocument/2006/relationships/tags" Target="../tags/tag32.xml"/><Relationship Id="rId4" Type="http://schemas.openxmlformats.org/officeDocument/2006/relationships/tags" Target="../tags/tag2.xml"/><Relationship Id="rId39" Type="http://schemas.openxmlformats.org/officeDocument/2006/relationships/tags" Target="../tags/tag31.xml"/><Relationship Id="rId38" Type="http://schemas.openxmlformats.org/officeDocument/2006/relationships/tags" Target="../tags/tag30.xml"/><Relationship Id="rId37" Type="http://schemas.openxmlformats.org/officeDocument/2006/relationships/tags" Target="../tags/tag29.xml"/><Relationship Id="rId36" Type="http://schemas.openxmlformats.org/officeDocument/2006/relationships/tags" Target="../tags/tag28.xml"/><Relationship Id="rId35" Type="http://schemas.openxmlformats.org/officeDocument/2006/relationships/tags" Target="../tags/tag27.xml"/><Relationship Id="rId34" Type="http://schemas.openxmlformats.org/officeDocument/2006/relationships/tags" Target="../tags/tag26.xml"/><Relationship Id="rId33" Type="http://schemas.openxmlformats.org/officeDocument/2006/relationships/tags" Target="../tags/tag25.xml"/><Relationship Id="rId32" Type="http://schemas.openxmlformats.org/officeDocument/2006/relationships/image" Target="../media/image10.png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tags" Target="../tags/tag1.xml"/><Relationship Id="rId29" Type="http://schemas.openxmlformats.org/officeDocument/2006/relationships/tags" Target="../tags/tag22.xml"/><Relationship Id="rId28" Type="http://schemas.openxmlformats.org/officeDocument/2006/relationships/tags" Target="../tags/tag21.xml"/><Relationship Id="rId27" Type="http://schemas.openxmlformats.org/officeDocument/2006/relationships/image" Target="../media/image9.png"/><Relationship Id="rId26" Type="http://schemas.openxmlformats.org/officeDocument/2006/relationships/tags" Target="../tags/tag20.xml"/><Relationship Id="rId25" Type="http://schemas.openxmlformats.org/officeDocument/2006/relationships/tags" Target="../tags/tag19.xml"/><Relationship Id="rId24" Type="http://schemas.openxmlformats.org/officeDocument/2006/relationships/tags" Target="../tags/tag18.xml"/><Relationship Id="rId23" Type="http://schemas.openxmlformats.org/officeDocument/2006/relationships/tags" Target="../tags/tag17.xml"/><Relationship Id="rId22" Type="http://schemas.openxmlformats.org/officeDocument/2006/relationships/image" Target="../media/image8.png"/><Relationship Id="rId21" Type="http://schemas.openxmlformats.org/officeDocument/2006/relationships/tags" Target="../tags/tag16.xml"/><Relationship Id="rId20" Type="http://schemas.openxmlformats.org/officeDocument/2006/relationships/tags" Target="../tags/tag15.xml"/><Relationship Id="rId2" Type="http://schemas.openxmlformats.org/officeDocument/2006/relationships/image" Target="../media/image4.png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image" Target="../media/image7.png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image" Target="../media/image6.png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/private/var/mobile/Containers/Data/Application/0F6EA63C-BD19-4A96-ACA8-10AC67B26945/tmp/insert_image_tmp_dir/2025-06-07 17:24:25.053000.png2025-06-07 17:24:25.053000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706870" y="874713"/>
            <a:ext cx="5124450" cy="512445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/>
          <p:cNvSpPr/>
          <p:nvPr/>
        </p:nvSpPr>
        <p:spPr>
          <a:xfrm rot="19358055">
            <a:off x="6057785" y="942119"/>
            <a:ext cx="1617486" cy="458373"/>
          </a:xfrm>
          <a:prstGeom prst="roundRect">
            <a:avLst>
              <a:gd name="adj" fmla="val 50000"/>
            </a:avLst>
          </a:prstGeom>
          <a:solidFill>
            <a:srgbClr val="F54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07110" y="4217249"/>
            <a:ext cx="472764" cy="472764"/>
          </a:xfrm>
          <a:prstGeom prst="ellipse">
            <a:avLst/>
          </a:prstGeom>
          <a:solidFill>
            <a:srgbClr val="F54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6341" y="1768771"/>
            <a:ext cx="489453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54A2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童童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54A2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AI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54A2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9151643" y="4954855"/>
            <a:ext cx="472764" cy="472764"/>
          </a:xfrm>
          <a:prstGeom prst="ellipse">
            <a:avLst/>
          </a:prstGeom>
          <a:solidFill>
            <a:srgbClr val="F54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76341" y="2652146"/>
            <a:ext cx="6339276" cy="131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74A4F"/>
                </a:solidFill>
                <a:effectLst>
                  <a:outerShdw blurRad="177800" dist="38100" dir="2700000" algn="tl">
                    <a:srgbClr val="000000">
                      <a:alpha val="23000"/>
                    </a:srgbClr>
                  </a:outerShdw>
                </a:effectLst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  <a:sym typeface="+mn-lt"/>
              </a:rPr>
              <a:t>童童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74A4F"/>
                </a:solidFill>
                <a:effectLst>
                  <a:outerShdw blurRad="177800" dist="38100" dir="2700000" algn="tl">
                    <a:srgbClr val="000000">
                      <a:alpha val="23000"/>
                    </a:srgbClr>
                  </a:outerShdw>
                </a:effectLst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  <a:sym typeface="+mn-lt"/>
              </a:rPr>
              <a:t>小视界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474A4F"/>
              </a:solidFill>
              <a:effectLst>
                <a:outerShdw blurRad="177800" dist="38100" dir="2700000" algn="tl">
                  <a:srgbClr val="000000">
                    <a:alpha val="23000"/>
                  </a:srgbClr>
                </a:outerShdw>
              </a:effectLst>
              <a:uLnTx/>
              <a:uFillTx/>
              <a:latin typeface="时尚中黑简体" pitchFamily="2" charset="-122"/>
              <a:ea typeface="时尚中黑简体" pitchFamily="2" charset="-122"/>
              <a:cs typeface="+mn-cs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76422" y="3927325"/>
            <a:ext cx="5544615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85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Arial Unicode MS" pitchFamily="34" charset="-122"/>
              </a:rPr>
              <a:t>专为3-6岁学前儿童打造的AI智能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Arial Unicode MS" pitchFamily="34" charset="-122"/>
              </a:rPr>
              <a:t>运动分析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Arial Unicode MS" pitchFamily="34" charset="-122"/>
              </a:rPr>
              <a:t>产品。先进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Arial Unicode MS" pitchFamily="34" charset="-122"/>
              </a:rPr>
              <a:t>视频分析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Arial Unicode MS" pitchFamily="34" charset="-122"/>
              </a:rPr>
              <a:t>处理与图像识别技术，构建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Arial Unicode MS" pitchFamily="34" charset="-122"/>
              </a:rPr>
              <a:t>全方位运动分析系统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Arial Unicode MS" pitchFamily="34" charset="-122"/>
              </a:rPr>
              <a:t>。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思源黑体 CN Light" pitchFamily="34" charset="-122"/>
              <a:ea typeface="思源黑体 CN Light" pitchFamily="34" charset="-122"/>
              <a:cs typeface="Arial Unicode MS" pitchFamily="34" charset="-122"/>
            </a:endParaRPr>
          </a:p>
        </p:txBody>
      </p:sp>
      <p:sp>
        <p:nvSpPr>
          <p:cNvPr id="2" name="矩形: 圆角 28"/>
          <p:cNvSpPr/>
          <p:nvPr/>
        </p:nvSpPr>
        <p:spPr>
          <a:xfrm rot="19208951">
            <a:off x="5836920" y="5445760"/>
            <a:ext cx="1577975" cy="539750"/>
          </a:xfrm>
          <a:prstGeom prst="roundRect">
            <a:avLst>
              <a:gd name="adj" fmla="val 50000"/>
            </a:avLst>
          </a:prstGeom>
          <a:solidFill>
            <a:srgbClr val="F54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pic>
        <p:nvPicPr>
          <p:cNvPr id="66" name="图片 65" descr="/private/var/mobile/Containers/Data/Application/0F6EA63C-BD19-4A96-ACA8-10AC67B26945/tmp/insert_image_tmp_dir/2025-06-07 14:52:33.018000.png2025-06-07 14:52:33.0180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999480"/>
            <a:ext cx="3728720" cy="858520"/>
          </a:xfrm>
          <a:prstGeom prst="rect">
            <a:avLst/>
          </a:prstGeom>
        </p:spPr>
      </p:pic>
      <p:pic>
        <p:nvPicPr>
          <p:cNvPr id="3" name="图片 2" descr="2025-06-07 15:01:54.905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930" y="46990"/>
            <a:ext cx="2580005" cy="938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/private/var/mobile/Containers/Data/Application/0F6EA63C-BD19-4A96-ACA8-10AC67B26945/tmp/insert_image_tmp_dir/2025-06-07 17:24:45.614000.png2025-06-07 17:24:45.614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251075" y="985520"/>
            <a:ext cx="3154680" cy="3154680"/>
          </a:xfrm>
          <a:custGeom>
            <a:avLst/>
            <a:gdLst>
              <a:gd name="connsiteX0" fmla="*/ 1441018 w 2882034"/>
              <a:gd name="connsiteY0" fmla="*/ 0 h 2466302"/>
              <a:gd name="connsiteX1" fmla="*/ 2882034 w 2882034"/>
              <a:gd name="connsiteY1" fmla="*/ 0 h 2466302"/>
              <a:gd name="connsiteX2" fmla="*/ 2882034 w 2882034"/>
              <a:gd name="connsiteY2" fmla="*/ 1233151 h 2466302"/>
              <a:gd name="connsiteX3" fmla="*/ 1441017 w 2882034"/>
              <a:gd name="connsiteY3" fmla="*/ 2466302 h 2466302"/>
              <a:gd name="connsiteX4" fmla="*/ 0 w 2882034"/>
              <a:gd name="connsiteY4" fmla="*/ 1233151 h 2466302"/>
              <a:gd name="connsiteX5" fmla="*/ 1 w 2882034"/>
              <a:gd name="connsiteY5" fmla="*/ 1233151 h 2466302"/>
              <a:gd name="connsiteX6" fmla="*/ 1441018 w 2882034"/>
              <a:gd name="connsiteY6" fmla="*/ 0 h 246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2034" h="2466302">
                <a:moveTo>
                  <a:pt x="1441018" y="0"/>
                </a:moveTo>
                <a:lnTo>
                  <a:pt x="2882034" y="0"/>
                </a:lnTo>
                <a:lnTo>
                  <a:pt x="2882034" y="1233151"/>
                </a:lnTo>
                <a:cubicBezTo>
                  <a:pt x="2882034" y="1914201"/>
                  <a:pt x="2236869" y="2466302"/>
                  <a:pt x="1441017" y="2466302"/>
                </a:cubicBezTo>
                <a:cubicBezTo>
                  <a:pt x="645165" y="2466302"/>
                  <a:pt x="0" y="1914201"/>
                  <a:pt x="0" y="1233151"/>
                </a:cubicBezTo>
                <a:lnTo>
                  <a:pt x="1" y="1233151"/>
                </a:lnTo>
                <a:cubicBezTo>
                  <a:pt x="1" y="552101"/>
                  <a:pt x="645166" y="0"/>
                  <a:pt x="1441018" y="0"/>
                </a:cubicBezTo>
                <a:close/>
              </a:path>
            </a:pathLst>
          </a:cu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2675255" y="4648200"/>
            <a:ext cx="6050280" cy="518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全方位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运动行为分析系统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75255" y="5232400"/>
            <a:ext cx="8921750" cy="8534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移动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AI检测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｜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智能识别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｜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小巧轻便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｜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突破空间限制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随时随地快捷打卡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｜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智能录制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｜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运动行为分析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｜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多维度指标推荐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845300" y="1809750"/>
            <a:ext cx="3466465" cy="1432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98673"/>
                    </a:gs>
                    <a:gs pos="100000">
                      <a:srgbClr val="F54A2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童童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98673"/>
                    </a:gs>
                    <a:gs pos="100000">
                      <a:srgbClr val="F54A2E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 AI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98673"/>
                  </a:gs>
                  <a:gs pos="100000">
                    <a:srgbClr val="F54A2E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rPr>
              <a:t>童童小视界</a:t>
            </a:r>
            <a:endParaRPr kumimoji="0" lang="en-US" altLang="zh-CN" sz="4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时尚中黑简体" pitchFamily="2" charset="-122"/>
              <a:ea typeface="时尚中黑简体" pitchFamily="2" charset="-122"/>
              <a:cs typeface="+mn-cs"/>
            </a:endParaRPr>
          </a:p>
        </p:txBody>
      </p:sp>
      <p:pic>
        <p:nvPicPr>
          <p:cNvPr id="3" name="图片 2" descr="/private/var/mobile/Containers/Data/Application/0F6EA63C-BD19-4A96-ACA8-10AC67B26945/tmp/insert_image_tmp_dir/2025-06-07 14:52:33.018000.png2025-06-07 14:52:33.018000"/>
          <p:cNvPicPr>
            <a:picLocks noChangeAspect="1"/>
          </p:cNvPicPr>
          <p:nvPr/>
        </p:nvPicPr>
        <p:blipFill>
          <a:blip r:embed="rId2"/>
          <a:srcRect t="-5178" r="18614"/>
          <a:stretch>
            <a:fillRect/>
          </a:stretch>
        </p:blipFill>
        <p:spPr>
          <a:xfrm>
            <a:off x="0" y="5955030"/>
            <a:ext cx="3034665" cy="9029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18945" y="206375"/>
            <a:ext cx="3934460" cy="61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6700" y="633095"/>
            <a:ext cx="695325" cy="61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 descr="2025-06-07 15:01:54.905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930" y="46990"/>
            <a:ext cx="2580005" cy="9385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0" flipH="1">
            <a:off x="1950720" y="4702175"/>
            <a:ext cx="531495" cy="506730"/>
            <a:chOff x="1630320" y="-1145322"/>
            <a:chExt cx="527236" cy="990600"/>
          </a:xfrm>
        </p:grpSpPr>
        <p:sp>
          <p:nvSpPr>
            <p:cNvPr id="6" name="椭圆 5"/>
            <p:cNvSpPr/>
            <p:nvPr/>
          </p:nvSpPr>
          <p:spPr>
            <a:xfrm>
              <a:off x="1630320" y="-1145322"/>
              <a:ext cx="527236" cy="990600"/>
            </a:xfrm>
            <a:prstGeom prst="ellipse">
              <a:avLst/>
            </a:prstGeom>
            <a:solidFill>
              <a:srgbClr val="F54A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" name="燕尾形 44"/>
            <p:cNvSpPr/>
            <p:nvPr/>
          </p:nvSpPr>
          <p:spPr>
            <a:xfrm>
              <a:off x="1744100" y="-898551"/>
              <a:ext cx="288480" cy="493033"/>
            </a:xfrm>
            <a:prstGeom prst="chevron">
              <a:avLst>
                <a:gd name="adj" fmla="val 572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mobile/Containers/Data/Application/0F6EA63C-BD19-4A96-ACA8-10AC67B26945/tmp/insert_image_tmp_dir/2025-06-07 14:52:33.018000.png2025-06-07 14:52:33.018000"/>
          <p:cNvPicPr>
            <a:picLocks noChangeAspect="1"/>
          </p:cNvPicPr>
          <p:nvPr/>
        </p:nvPicPr>
        <p:blipFill>
          <a:blip r:embed="rId1"/>
          <a:srcRect t="-5178" r="18614"/>
          <a:stretch>
            <a:fillRect/>
          </a:stretch>
        </p:blipFill>
        <p:spPr>
          <a:xfrm>
            <a:off x="0" y="5955030"/>
            <a:ext cx="3034665" cy="9029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18945" y="206375"/>
            <a:ext cx="3934460" cy="61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 descr="2025-06-07 15:01:54.90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930" y="46990"/>
            <a:ext cx="2580005" cy="9385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50975" y="598170"/>
            <a:ext cx="2449195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产品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特点</a:t>
            </a:r>
            <a:endParaRPr lang="en-US" altLang="zh-CN" sz="320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632440" y="1687616"/>
            <a:ext cx="637268" cy="637268"/>
          </a:xfrm>
          <a:prstGeom prst="ellipse">
            <a:avLst/>
          </a:prstGeom>
          <a:solidFill>
            <a:srgbClr val="6096E6">
              <a:alpha val="18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>
            <a:off x="679758" y="1734935"/>
            <a:ext cx="542630" cy="542630"/>
          </a:xfrm>
          <a:prstGeom prst="ellipse">
            <a:avLst/>
          </a:prstGeom>
          <a:solidFill>
            <a:srgbClr val="6096E6">
              <a:alpha val="46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5"/>
            </p:custDataLst>
          </p:nvPr>
        </p:nvSpPr>
        <p:spPr>
          <a:xfrm>
            <a:off x="730150" y="1785326"/>
            <a:ext cx="441847" cy="441847"/>
          </a:xfrm>
          <a:prstGeom prst="ellipse">
            <a:avLst/>
          </a:prstGeom>
          <a:solidFill>
            <a:srgbClr val="6096E6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9" name="图片 28" descr="32313538333935363b32313538333933373bcae9bca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4675" y="1850467"/>
            <a:ext cx="313410" cy="313410"/>
          </a:xfrm>
          <a:prstGeom prst="rect">
            <a:avLst/>
          </a:prstGeom>
        </p:spPr>
      </p:pic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>
            <a:off x="6036617" y="1687616"/>
            <a:ext cx="637268" cy="637268"/>
          </a:xfrm>
          <a:prstGeom prst="ellipse">
            <a:avLst/>
          </a:prstGeom>
          <a:solidFill>
            <a:srgbClr val="FFBA55">
              <a:alpha val="18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9"/>
            </p:custDataLst>
          </p:nvPr>
        </p:nvSpPr>
        <p:spPr>
          <a:xfrm>
            <a:off x="6083936" y="1734935"/>
            <a:ext cx="542630" cy="542630"/>
          </a:xfrm>
          <a:prstGeom prst="ellipse">
            <a:avLst/>
          </a:prstGeom>
          <a:solidFill>
            <a:srgbClr val="FFBA55">
              <a:alpha val="46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10"/>
            </p:custDataLst>
          </p:nvPr>
        </p:nvSpPr>
        <p:spPr>
          <a:xfrm>
            <a:off x="6134327" y="1785326"/>
            <a:ext cx="441847" cy="441847"/>
          </a:xfrm>
          <a:prstGeom prst="ellipse">
            <a:avLst/>
          </a:prstGeom>
          <a:solidFill>
            <a:srgbClr val="FFBA55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0" name="图片 29" descr="32313538333935363b32313538333935343bbadab0e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16060" y="1849852"/>
            <a:ext cx="278997" cy="278997"/>
          </a:xfrm>
          <a:prstGeom prst="rect">
            <a:avLst/>
          </a:prstGeom>
        </p:spPr>
      </p:pic>
      <p:sp>
        <p:nvSpPr>
          <p:cNvPr id="14" name="椭圆 13"/>
          <p:cNvSpPr/>
          <p:nvPr>
            <p:custDataLst>
              <p:tags r:id="rId13"/>
            </p:custDataLst>
          </p:nvPr>
        </p:nvSpPr>
        <p:spPr>
          <a:xfrm>
            <a:off x="631825" y="3330869"/>
            <a:ext cx="637268" cy="637268"/>
          </a:xfrm>
          <a:prstGeom prst="ellipse">
            <a:avLst/>
          </a:prstGeom>
          <a:solidFill>
            <a:srgbClr val="58B6E5">
              <a:alpha val="18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4"/>
            </p:custDataLst>
          </p:nvPr>
        </p:nvSpPr>
        <p:spPr>
          <a:xfrm>
            <a:off x="679144" y="3378188"/>
            <a:ext cx="542630" cy="542630"/>
          </a:xfrm>
          <a:prstGeom prst="ellipse">
            <a:avLst/>
          </a:prstGeom>
          <a:solidFill>
            <a:srgbClr val="58B6E5">
              <a:alpha val="46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5"/>
            </p:custDataLst>
          </p:nvPr>
        </p:nvSpPr>
        <p:spPr>
          <a:xfrm>
            <a:off x="729535" y="3427965"/>
            <a:ext cx="441847" cy="441847"/>
          </a:xfrm>
          <a:prstGeom prst="ellipse">
            <a:avLst/>
          </a:prstGeom>
          <a:solidFill>
            <a:srgbClr val="58B6E5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1" name="图片 30" descr="32313538333935363b32313538333935333bbfceb1ed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11268" y="3509698"/>
            <a:ext cx="278997" cy="278997"/>
          </a:xfrm>
          <a:prstGeom prst="rect">
            <a:avLst/>
          </a:prstGeom>
        </p:spPr>
      </p:pic>
      <p:sp>
        <p:nvSpPr>
          <p:cNvPr id="20" name="椭圆 19"/>
          <p:cNvSpPr/>
          <p:nvPr>
            <p:custDataLst>
              <p:tags r:id="rId18"/>
            </p:custDataLst>
          </p:nvPr>
        </p:nvSpPr>
        <p:spPr>
          <a:xfrm>
            <a:off x="632440" y="4928648"/>
            <a:ext cx="637268" cy="637268"/>
          </a:xfrm>
          <a:prstGeom prst="ellipse">
            <a:avLst/>
          </a:prstGeom>
          <a:solidFill>
            <a:srgbClr val="56CA95">
              <a:alpha val="18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19"/>
            </p:custDataLst>
          </p:nvPr>
        </p:nvSpPr>
        <p:spPr>
          <a:xfrm>
            <a:off x="679758" y="4975966"/>
            <a:ext cx="542630" cy="542630"/>
          </a:xfrm>
          <a:prstGeom prst="ellipse">
            <a:avLst/>
          </a:prstGeom>
          <a:solidFill>
            <a:srgbClr val="56CA95">
              <a:alpha val="46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20"/>
            </p:custDataLst>
          </p:nvPr>
        </p:nvSpPr>
        <p:spPr>
          <a:xfrm>
            <a:off x="730150" y="5026358"/>
            <a:ext cx="441847" cy="441847"/>
          </a:xfrm>
          <a:prstGeom prst="ellipse">
            <a:avLst/>
          </a:prstGeom>
          <a:solidFill>
            <a:srgbClr val="56CA95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 descr="32313538333935363b32313538333933383bcae9bcdc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11882" y="5107476"/>
            <a:ext cx="278997" cy="278997"/>
          </a:xfrm>
          <a:prstGeom prst="rect">
            <a:avLst/>
          </a:prstGeom>
        </p:spPr>
      </p:pic>
      <p:sp>
        <p:nvSpPr>
          <p:cNvPr id="26" name="椭圆 25"/>
          <p:cNvSpPr/>
          <p:nvPr>
            <p:custDataLst>
              <p:tags r:id="rId23"/>
            </p:custDataLst>
          </p:nvPr>
        </p:nvSpPr>
        <p:spPr>
          <a:xfrm>
            <a:off x="6036002" y="3330869"/>
            <a:ext cx="637268" cy="637268"/>
          </a:xfrm>
          <a:prstGeom prst="ellipse">
            <a:avLst/>
          </a:prstGeom>
          <a:solidFill>
            <a:srgbClr val="F18870">
              <a:alpha val="18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24"/>
            </p:custDataLst>
          </p:nvPr>
        </p:nvSpPr>
        <p:spPr>
          <a:xfrm>
            <a:off x="6083321" y="3378188"/>
            <a:ext cx="542630" cy="542630"/>
          </a:xfrm>
          <a:prstGeom prst="ellipse">
            <a:avLst/>
          </a:prstGeom>
          <a:solidFill>
            <a:srgbClr val="F18870">
              <a:alpha val="46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25"/>
            </p:custDataLst>
          </p:nvPr>
        </p:nvSpPr>
        <p:spPr>
          <a:xfrm>
            <a:off x="6133713" y="3428580"/>
            <a:ext cx="441847" cy="441847"/>
          </a:xfrm>
          <a:prstGeom prst="ellipse">
            <a:avLst/>
          </a:prstGeom>
          <a:solidFill>
            <a:srgbClr val="F18870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3" name="图片 32" descr="32313538333935363b32313538333935303bb1cabcc7b1be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6215445" y="3509698"/>
            <a:ext cx="278997" cy="278997"/>
          </a:xfrm>
          <a:prstGeom prst="rect">
            <a:avLst/>
          </a:prstGeom>
        </p:spPr>
      </p:pic>
      <p:sp>
        <p:nvSpPr>
          <p:cNvPr id="34" name="椭圆 33"/>
          <p:cNvSpPr/>
          <p:nvPr>
            <p:custDataLst>
              <p:tags r:id="rId28"/>
            </p:custDataLst>
          </p:nvPr>
        </p:nvSpPr>
        <p:spPr>
          <a:xfrm>
            <a:off x="6036617" y="4928648"/>
            <a:ext cx="637268" cy="637268"/>
          </a:xfrm>
          <a:prstGeom prst="ellipse">
            <a:avLst/>
          </a:prstGeom>
          <a:solidFill>
            <a:srgbClr val="EC5F74">
              <a:alpha val="18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29"/>
            </p:custDataLst>
          </p:nvPr>
        </p:nvSpPr>
        <p:spPr>
          <a:xfrm>
            <a:off x="6083936" y="4975966"/>
            <a:ext cx="542630" cy="542630"/>
          </a:xfrm>
          <a:prstGeom prst="ellipse">
            <a:avLst/>
          </a:prstGeom>
          <a:solidFill>
            <a:srgbClr val="EC5F74">
              <a:alpha val="46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30"/>
            </p:custDataLst>
          </p:nvPr>
        </p:nvSpPr>
        <p:spPr>
          <a:xfrm>
            <a:off x="6134327" y="5026358"/>
            <a:ext cx="441847" cy="441847"/>
          </a:xfrm>
          <a:prstGeom prst="ellipse">
            <a:avLst/>
          </a:prstGeom>
          <a:solidFill>
            <a:srgbClr val="EC5F74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图片 36" descr="32313538333935363b32313538333935323bd3cabcfe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216060" y="5107476"/>
            <a:ext cx="278997" cy="278997"/>
          </a:xfrm>
          <a:prstGeom prst="rect">
            <a:avLst/>
          </a:prstGeom>
        </p:spPr>
      </p:pic>
      <p:sp>
        <p:nvSpPr>
          <p:cNvPr id="38" name="圆角矩形 37"/>
          <p:cNvSpPr/>
          <p:nvPr>
            <p:custDataLst>
              <p:tags r:id="rId33"/>
            </p:custDataLst>
          </p:nvPr>
        </p:nvSpPr>
        <p:spPr>
          <a:xfrm>
            <a:off x="1502000" y="1299848"/>
            <a:ext cx="4085396" cy="1412190"/>
          </a:xfrm>
          <a:prstGeom prst="roundRect">
            <a:avLst/>
          </a:prstGeom>
          <a:solidFill>
            <a:srgbClr val="FFFFFF"/>
          </a:solidFill>
          <a:ln>
            <a:gradFill>
              <a:gsLst>
                <a:gs pos="59000">
                  <a:srgbClr val="6096E6">
                    <a:lumMod val="5000"/>
                    <a:lumOff val="95000"/>
                  </a:srgbClr>
                </a:gs>
                <a:gs pos="0">
                  <a:srgbClr val="6096E6">
                    <a:lumMod val="40000"/>
                    <a:lumOff val="60000"/>
                  </a:srgbClr>
                </a:gs>
                <a:gs pos="100000">
                  <a:srgbClr val="6096E6">
                    <a:lumMod val="40000"/>
                    <a:lumOff val="60000"/>
                  </a:srgbClr>
                </a:gs>
              </a:gsLst>
              <a:lin ang="5400000" scaled="1"/>
            </a:gradFill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>
            <p:custDataLst>
              <p:tags r:id="rId34"/>
            </p:custDataLst>
          </p:nvPr>
        </p:nvSpPr>
        <p:spPr>
          <a:xfrm>
            <a:off x="1502000" y="2943101"/>
            <a:ext cx="4085396" cy="1412190"/>
          </a:xfrm>
          <a:prstGeom prst="roundRect">
            <a:avLst/>
          </a:prstGeom>
          <a:solidFill>
            <a:srgbClr val="FFFFFF"/>
          </a:solidFill>
          <a:ln>
            <a:gradFill>
              <a:gsLst>
                <a:gs pos="59000">
                  <a:srgbClr val="6096E6">
                    <a:lumMod val="5000"/>
                    <a:lumOff val="95000"/>
                  </a:srgbClr>
                </a:gs>
                <a:gs pos="0">
                  <a:srgbClr val="58B6E5">
                    <a:lumMod val="40000"/>
                    <a:lumOff val="60000"/>
                  </a:srgbClr>
                </a:gs>
                <a:gs pos="100000">
                  <a:srgbClr val="58B6E5">
                    <a:lumMod val="40000"/>
                    <a:lumOff val="60000"/>
                  </a:srgbClr>
                </a:gs>
              </a:gsLst>
              <a:lin ang="5400000" scaled="1"/>
            </a:gradFill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圆角矩形 39"/>
          <p:cNvSpPr/>
          <p:nvPr>
            <p:custDataLst>
              <p:tags r:id="rId35"/>
            </p:custDataLst>
          </p:nvPr>
        </p:nvSpPr>
        <p:spPr>
          <a:xfrm>
            <a:off x="1502000" y="4540879"/>
            <a:ext cx="4085396" cy="1412190"/>
          </a:xfrm>
          <a:prstGeom prst="roundRect">
            <a:avLst/>
          </a:prstGeom>
          <a:solidFill>
            <a:srgbClr val="FFFFFF"/>
          </a:solidFill>
          <a:ln>
            <a:gradFill>
              <a:gsLst>
                <a:gs pos="59000">
                  <a:srgbClr val="6096E6">
                    <a:lumMod val="5000"/>
                    <a:lumOff val="95000"/>
                  </a:srgbClr>
                </a:gs>
                <a:gs pos="0">
                  <a:srgbClr val="56CA95">
                    <a:lumMod val="40000"/>
                    <a:lumOff val="60000"/>
                  </a:srgbClr>
                </a:gs>
                <a:gs pos="100000">
                  <a:srgbClr val="56CA95">
                    <a:lumMod val="40000"/>
                    <a:lumOff val="60000"/>
                  </a:srgbClr>
                </a:gs>
              </a:gsLst>
              <a:lin ang="5400000" scaled="1"/>
            </a:gradFill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圆角矩形 57"/>
          <p:cNvSpPr/>
          <p:nvPr>
            <p:custDataLst>
              <p:tags r:id="rId36"/>
            </p:custDataLst>
          </p:nvPr>
        </p:nvSpPr>
        <p:spPr>
          <a:xfrm>
            <a:off x="7123106" y="1299848"/>
            <a:ext cx="4085396" cy="1412190"/>
          </a:xfrm>
          <a:prstGeom prst="roundRect">
            <a:avLst/>
          </a:prstGeom>
          <a:solidFill>
            <a:srgbClr val="FFFFFF"/>
          </a:solidFill>
          <a:ln>
            <a:gradFill>
              <a:gsLst>
                <a:gs pos="59000">
                  <a:srgbClr val="6096E6">
                    <a:lumMod val="5000"/>
                    <a:lumOff val="95000"/>
                  </a:srgbClr>
                </a:gs>
                <a:gs pos="0">
                  <a:srgbClr val="FFBA55">
                    <a:lumMod val="40000"/>
                    <a:lumOff val="60000"/>
                  </a:srgbClr>
                </a:gs>
                <a:gs pos="100000">
                  <a:srgbClr val="FFBA55">
                    <a:lumMod val="40000"/>
                    <a:lumOff val="60000"/>
                  </a:srgbClr>
                </a:gs>
              </a:gsLst>
              <a:lin ang="5400000" scaled="1"/>
            </a:gradFill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圆角矩形 60"/>
          <p:cNvSpPr/>
          <p:nvPr>
            <p:custDataLst>
              <p:tags r:id="rId37"/>
            </p:custDataLst>
          </p:nvPr>
        </p:nvSpPr>
        <p:spPr>
          <a:xfrm>
            <a:off x="7123106" y="2943101"/>
            <a:ext cx="4085396" cy="1412190"/>
          </a:xfrm>
          <a:prstGeom prst="roundRect">
            <a:avLst/>
          </a:prstGeom>
          <a:solidFill>
            <a:srgbClr val="FFFFFF"/>
          </a:solidFill>
          <a:ln>
            <a:gradFill>
              <a:gsLst>
                <a:gs pos="59000">
                  <a:srgbClr val="6096E6">
                    <a:lumMod val="5000"/>
                    <a:lumOff val="95000"/>
                  </a:srgbClr>
                </a:gs>
                <a:gs pos="0">
                  <a:srgbClr val="F18870">
                    <a:lumMod val="40000"/>
                    <a:lumOff val="60000"/>
                  </a:srgbClr>
                </a:gs>
                <a:gs pos="100000">
                  <a:srgbClr val="F18870">
                    <a:lumMod val="40000"/>
                    <a:lumOff val="60000"/>
                  </a:srgbClr>
                </a:gs>
              </a:gsLst>
              <a:lin ang="5400000" scaled="1"/>
            </a:gradFill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圆角矩形 63"/>
          <p:cNvSpPr/>
          <p:nvPr>
            <p:custDataLst>
              <p:tags r:id="rId38"/>
            </p:custDataLst>
          </p:nvPr>
        </p:nvSpPr>
        <p:spPr>
          <a:xfrm>
            <a:off x="7123106" y="4540879"/>
            <a:ext cx="4085396" cy="1412190"/>
          </a:xfrm>
          <a:prstGeom prst="roundRect">
            <a:avLst/>
          </a:prstGeom>
          <a:solidFill>
            <a:srgbClr val="FFFFFF"/>
          </a:solidFill>
          <a:ln>
            <a:gradFill>
              <a:gsLst>
                <a:gs pos="59000">
                  <a:srgbClr val="6096E6">
                    <a:lumMod val="5000"/>
                    <a:lumOff val="95000"/>
                  </a:srgbClr>
                </a:gs>
                <a:gs pos="0">
                  <a:srgbClr val="EC5F74">
                    <a:lumMod val="40000"/>
                    <a:lumOff val="60000"/>
                  </a:srgbClr>
                </a:gs>
                <a:gs pos="100000">
                  <a:srgbClr val="EC5F74">
                    <a:lumMod val="40000"/>
                    <a:lumOff val="60000"/>
                  </a:srgbClr>
                </a:gs>
              </a:gsLst>
              <a:lin ang="5400000" scaled="1"/>
            </a:gradFill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燕尾形 51"/>
          <p:cNvSpPr/>
          <p:nvPr>
            <p:custDataLst>
              <p:tags r:id="rId39"/>
            </p:custDataLst>
          </p:nvPr>
        </p:nvSpPr>
        <p:spPr>
          <a:xfrm>
            <a:off x="1502000" y="4426576"/>
            <a:ext cx="1112914" cy="204024"/>
          </a:xfrm>
          <a:prstGeom prst="chevron">
            <a:avLst/>
          </a:prstGeom>
          <a:gradFill rotWithShape="0">
            <a:gsLst>
              <a:gs pos="0">
                <a:srgbClr val="56CA95">
                  <a:lumMod val="20000"/>
                  <a:lumOff val="80000"/>
                </a:srgbClr>
              </a:gs>
              <a:gs pos="100000">
                <a:srgbClr val="56CA95"/>
              </a:gs>
            </a:gsLst>
            <a:lin ang="0" scaled="0"/>
          </a:gra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燕尾形 52"/>
          <p:cNvSpPr/>
          <p:nvPr>
            <p:custDataLst>
              <p:tags r:id="rId40"/>
            </p:custDataLst>
          </p:nvPr>
        </p:nvSpPr>
        <p:spPr>
          <a:xfrm>
            <a:off x="1502000" y="2828798"/>
            <a:ext cx="1112914" cy="204024"/>
          </a:xfrm>
          <a:prstGeom prst="chevron">
            <a:avLst/>
          </a:prstGeom>
          <a:gradFill rotWithShape="0">
            <a:gsLst>
              <a:gs pos="0">
                <a:srgbClr val="58B6E5">
                  <a:lumMod val="20000"/>
                  <a:lumOff val="80000"/>
                </a:srgbClr>
              </a:gs>
              <a:gs pos="100000">
                <a:srgbClr val="58B6E5"/>
              </a:gs>
            </a:gsLst>
            <a:lin ang="0" scaled="0"/>
          </a:gra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燕尾形 53"/>
          <p:cNvSpPr/>
          <p:nvPr>
            <p:custDataLst>
              <p:tags r:id="rId41"/>
            </p:custDataLst>
          </p:nvPr>
        </p:nvSpPr>
        <p:spPr>
          <a:xfrm>
            <a:off x="1502000" y="1185545"/>
            <a:ext cx="1112914" cy="204024"/>
          </a:xfrm>
          <a:prstGeom prst="chevron">
            <a:avLst/>
          </a:prstGeom>
          <a:gradFill rotWithShape="0">
            <a:gsLst>
              <a:gs pos="0">
                <a:srgbClr val="6096E6">
                  <a:lumMod val="20000"/>
                  <a:lumOff val="80000"/>
                </a:srgbClr>
              </a:gs>
              <a:gs pos="100000">
                <a:srgbClr val="6096E6"/>
              </a:gs>
            </a:gsLst>
            <a:lin ang="0" scaled="0"/>
          </a:gra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燕尾形 54"/>
          <p:cNvSpPr/>
          <p:nvPr>
            <p:custDataLst>
              <p:tags r:id="rId42"/>
            </p:custDataLst>
          </p:nvPr>
        </p:nvSpPr>
        <p:spPr>
          <a:xfrm>
            <a:off x="7123106" y="1185545"/>
            <a:ext cx="1112914" cy="204024"/>
          </a:xfrm>
          <a:prstGeom prst="chevron">
            <a:avLst/>
          </a:prstGeom>
          <a:gradFill rotWithShape="0">
            <a:gsLst>
              <a:gs pos="0">
                <a:srgbClr val="FFBA55">
                  <a:lumMod val="20000"/>
                  <a:lumOff val="80000"/>
                </a:srgbClr>
              </a:gs>
              <a:gs pos="100000">
                <a:srgbClr val="FFBA55"/>
              </a:gs>
            </a:gsLst>
            <a:lin ang="0" scaled="0"/>
          </a:gra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燕尾形 55"/>
          <p:cNvSpPr/>
          <p:nvPr>
            <p:custDataLst>
              <p:tags r:id="rId43"/>
            </p:custDataLst>
          </p:nvPr>
        </p:nvSpPr>
        <p:spPr>
          <a:xfrm>
            <a:off x="7123106" y="2828798"/>
            <a:ext cx="1112914" cy="204024"/>
          </a:xfrm>
          <a:prstGeom prst="chevron">
            <a:avLst/>
          </a:prstGeom>
          <a:gradFill rotWithShape="0">
            <a:gsLst>
              <a:gs pos="0">
                <a:srgbClr val="F18870">
                  <a:lumMod val="20000"/>
                  <a:lumOff val="80000"/>
                </a:srgbClr>
              </a:gs>
              <a:gs pos="100000">
                <a:srgbClr val="F18870"/>
              </a:gs>
            </a:gsLst>
            <a:lin ang="0" scaled="0"/>
          </a:gra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7" name="燕尾形 56"/>
          <p:cNvSpPr/>
          <p:nvPr>
            <p:custDataLst>
              <p:tags r:id="rId44"/>
            </p:custDataLst>
          </p:nvPr>
        </p:nvSpPr>
        <p:spPr>
          <a:xfrm>
            <a:off x="7123106" y="4426576"/>
            <a:ext cx="1112914" cy="204024"/>
          </a:xfrm>
          <a:prstGeom prst="chevron">
            <a:avLst/>
          </a:prstGeom>
          <a:gradFill rotWithShape="0">
            <a:gsLst>
              <a:gs pos="0">
                <a:srgbClr val="EC5F74">
                  <a:lumMod val="20000"/>
                  <a:lumOff val="80000"/>
                </a:srgbClr>
              </a:gs>
              <a:gs pos="100000">
                <a:srgbClr val="EC5F74"/>
              </a:gs>
            </a:gsLst>
            <a:lin ang="0" scaled="0"/>
          </a:gra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ajor"/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文本框 169"/>
          <p:cNvSpPr txBox="1"/>
          <p:nvPr>
            <p:custDataLst>
              <p:tags r:id="rId45"/>
            </p:custDataLst>
          </p:nvPr>
        </p:nvSpPr>
        <p:spPr>
          <a:xfrm>
            <a:off x="1640269" y="3158801"/>
            <a:ext cx="1770461" cy="246427"/>
          </a:xfrm>
          <a:prstGeom prst="rect">
            <a:avLst/>
          </a:prstGeom>
          <a:noFill/>
        </p:spPr>
        <p:txBody>
          <a:bodyPr wrap="square" bIns="0" rtlCol="0"/>
          <a:p>
            <a:r>
              <a:rPr lang="zh-CN" altLang="en-US" spc="300">
                <a:solidFill>
                  <a:srgbClr val="58B6E5"/>
                </a:solidFill>
                <a:uFillTx/>
                <a:latin typeface="思源黑体 CN Bold" charset="-122"/>
                <a:ea typeface="思源黑体 CN Bold" charset="-122"/>
              </a:rPr>
              <a:t>深度</a:t>
            </a:r>
            <a:r>
              <a:rPr lang="en-US" altLang="zh-CN" spc="300">
                <a:solidFill>
                  <a:srgbClr val="58B6E5"/>
                </a:solidFill>
                <a:uFillTx/>
                <a:latin typeface="思源黑体 CN Bold" charset="-122"/>
                <a:ea typeface="思源黑体 CN Bold" charset="-122"/>
              </a:rPr>
              <a:t>分析</a:t>
            </a:r>
            <a:endParaRPr lang="en-US" altLang="zh-CN" spc="300">
              <a:solidFill>
                <a:srgbClr val="58B6E5"/>
              </a:solidFill>
              <a:uFillTx/>
              <a:latin typeface="思源黑体 CN Bold" charset="-122"/>
              <a:ea typeface="思源黑体 CN Bold" charset="-122"/>
            </a:endParaRPr>
          </a:p>
        </p:txBody>
      </p:sp>
      <p:sp>
        <p:nvSpPr>
          <p:cNvPr id="171" name="文本框 170"/>
          <p:cNvSpPr txBox="1"/>
          <p:nvPr>
            <p:custDataLst>
              <p:tags r:id="rId46"/>
            </p:custDataLst>
          </p:nvPr>
        </p:nvSpPr>
        <p:spPr>
          <a:xfrm>
            <a:off x="1640269" y="3450703"/>
            <a:ext cx="3922545" cy="81118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3.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多维度深度分析：基于AI技术对视频资料进行运动过程、运动能力、技能提升等多维度评估，精准识别幼儿行为。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思源黑体 CN Light" pitchFamily="34" charset="-122"/>
              <a:ea typeface="思源黑体 CN Light" pitchFamily="34" charset="-122"/>
              <a:sym typeface="微软雅黑" panose="020B0503020204020204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47"/>
            </p:custDataLst>
          </p:nvPr>
        </p:nvSpPr>
        <p:spPr>
          <a:xfrm>
            <a:off x="1640269" y="4733227"/>
            <a:ext cx="1770461" cy="246427"/>
          </a:xfrm>
          <a:prstGeom prst="rect">
            <a:avLst/>
          </a:prstGeom>
          <a:noFill/>
        </p:spPr>
        <p:txBody>
          <a:bodyPr wrap="square" bIns="0" rtlCol="0"/>
          <a:p>
            <a:r>
              <a:rPr lang="zh-CN" altLang="en-US" spc="300">
                <a:solidFill>
                  <a:srgbClr val="56CA95"/>
                </a:solidFill>
                <a:uFillTx/>
                <a:latin typeface="思源黑体 CN Bold" charset="-122"/>
                <a:ea typeface="思源黑体 CN Bold" charset="-122"/>
              </a:rPr>
              <a:t>多组</a:t>
            </a:r>
            <a:r>
              <a:rPr lang="en-US" altLang="zh-CN" spc="300">
                <a:solidFill>
                  <a:srgbClr val="56CA95"/>
                </a:solidFill>
                <a:uFillTx/>
                <a:latin typeface="思源黑体 CN Bold" charset="-122"/>
                <a:ea typeface="思源黑体 CN Bold" charset="-122"/>
              </a:rPr>
              <a:t>分析</a:t>
            </a:r>
            <a:endParaRPr lang="en-US" altLang="zh-CN" spc="300">
              <a:solidFill>
                <a:srgbClr val="56CA95"/>
              </a:solidFill>
              <a:uFillTx/>
              <a:latin typeface="思源黑体 CN Bold" charset="-122"/>
              <a:ea typeface="思源黑体 CN Bold" charset="-122"/>
            </a:endParaRPr>
          </a:p>
        </p:txBody>
      </p:sp>
      <p:sp>
        <p:nvSpPr>
          <p:cNvPr id="60" name="文本框 59"/>
          <p:cNvSpPr txBox="1"/>
          <p:nvPr>
            <p:custDataLst>
              <p:tags r:id="rId48"/>
            </p:custDataLst>
          </p:nvPr>
        </p:nvSpPr>
        <p:spPr>
          <a:xfrm>
            <a:off x="1640269" y="5025129"/>
            <a:ext cx="3922545" cy="81118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5.视频组分析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：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针对</a:t>
            </a: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阶段性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，</a:t>
            </a: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连续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性，</a:t>
            </a: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时间跨度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大的</a:t>
            </a: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观察记录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，</a:t>
            </a: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提供视频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组</a:t>
            </a: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分析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。为</a:t>
            </a: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长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程性</a:t>
            </a: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记录提供支持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。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思源黑体 CN Light" pitchFamily="34" charset="-122"/>
              <a:ea typeface="思源黑体 CN Light" pitchFamily="34" charset="-122"/>
              <a:sym typeface="微软雅黑" panose="020B0503020204020204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49"/>
            </p:custDataLst>
          </p:nvPr>
        </p:nvSpPr>
        <p:spPr>
          <a:xfrm>
            <a:off x="1640269" y="1506944"/>
            <a:ext cx="1770461" cy="246427"/>
          </a:xfrm>
          <a:prstGeom prst="rect">
            <a:avLst/>
          </a:prstGeom>
          <a:noFill/>
        </p:spPr>
        <p:txBody>
          <a:bodyPr wrap="square" bIns="0" rtlCol="0"/>
          <a:p>
            <a:r>
              <a:rPr lang="zh-CN" altLang="en-US" spc="300">
                <a:solidFill>
                  <a:srgbClr val="6096E6"/>
                </a:solidFill>
                <a:uFillTx/>
                <a:latin typeface="思源黑体 CN Bold" charset="-122"/>
                <a:ea typeface="思源黑体 CN Bold" charset="-122"/>
              </a:rPr>
              <a:t>实时</a:t>
            </a:r>
            <a:r>
              <a:rPr lang="en-US" altLang="zh-CN" spc="300">
                <a:solidFill>
                  <a:srgbClr val="6096E6"/>
                </a:solidFill>
                <a:uFillTx/>
                <a:latin typeface="思源黑体 CN Bold" charset="-122"/>
                <a:ea typeface="思源黑体 CN Bold" charset="-122"/>
              </a:rPr>
              <a:t>记录</a:t>
            </a:r>
            <a:endParaRPr lang="en-US" altLang="zh-CN" spc="300">
              <a:solidFill>
                <a:srgbClr val="6096E6"/>
              </a:solidFill>
              <a:uFillTx/>
              <a:latin typeface="思源黑体 CN Bold" charset="-122"/>
              <a:ea typeface="思源黑体 CN Bold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50"/>
            </p:custDataLst>
          </p:nvPr>
        </p:nvSpPr>
        <p:spPr>
          <a:xfrm>
            <a:off x="1640269" y="1798846"/>
            <a:ext cx="3922545" cy="81118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1. 实时精准记录：系统实时监控学习、游戏等多场景，快速捕捉孩子活动精彩瞬间，不错过任何关键画面。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思源黑体 CN Light" pitchFamily="34" charset="-122"/>
              <a:ea typeface="思源黑体 CN Light" pitchFamily="34" charset="-122"/>
              <a:sym typeface="微软雅黑" panose="020B0503020204020204" charset="-122"/>
            </a:endParaRPr>
          </a:p>
        </p:txBody>
      </p:sp>
      <p:sp>
        <p:nvSpPr>
          <p:cNvPr id="65" name="文本框 64"/>
          <p:cNvSpPr txBox="1"/>
          <p:nvPr>
            <p:custDataLst>
              <p:tags r:id="rId51"/>
            </p:custDataLst>
          </p:nvPr>
        </p:nvSpPr>
        <p:spPr>
          <a:xfrm>
            <a:off x="7285956" y="3158801"/>
            <a:ext cx="1770461" cy="246427"/>
          </a:xfrm>
          <a:prstGeom prst="rect">
            <a:avLst/>
          </a:prstGeom>
          <a:noFill/>
        </p:spPr>
        <p:txBody>
          <a:bodyPr wrap="square" bIns="0" rtlCol="0"/>
          <a:p>
            <a:r>
              <a:rPr lang="zh-CN" altLang="en-US" spc="300">
                <a:solidFill>
                  <a:srgbClr val="F18870"/>
                </a:solidFill>
                <a:uFillTx/>
                <a:latin typeface="思源黑体 CN Bold" charset="-122"/>
                <a:ea typeface="思源黑体 CN Bold" charset="-122"/>
              </a:rPr>
              <a:t>教学</a:t>
            </a:r>
            <a:r>
              <a:rPr lang="en-US" altLang="zh-CN" spc="300">
                <a:solidFill>
                  <a:srgbClr val="F18870"/>
                </a:solidFill>
                <a:uFillTx/>
                <a:latin typeface="思源黑体 CN Bold" charset="-122"/>
                <a:ea typeface="思源黑体 CN Bold" charset="-122"/>
              </a:rPr>
              <a:t>建议</a:t>
            </a:r>
            <a:endParaRPr lang="en-US" altLang="zh-CN" spc="300">
              <a:solidFill>
                <a:srgbClr val="F18870"/>
              </a:solidFill>
              <a:uFillTx/>
              <a:latin typeface="思源黑体 CN Bold" charset="-122"/>
              <a:ea typeface="思源黑体 CN Bold" charset="-122"/>
            </a:endParaRPr>
          </a:p>
        </p:txBody>
      </p:sp>
      <p:sp>
        <p:nvSpPr>
          <p:cNvPr id="66" name="文本框 65"/>
          <p:cNvSpPr txBox="1"/>
          <p:nvPr>
            <p:custDataLst>
              <p:tags r:id="rId52"/>
            </p:custDataLst>
          </p:nvPr>
        </p:nvSpPr>
        <p:spPr>
          <a:xfrm>
            <a:off x="7285956" y="3450703"/>
            <a:ext cx="3922545" cy="81118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4.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智能教学建议：依据分析结果，自动生成个性化教学分析，解决方案，教学方式调整等，助力因材施教 。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思源黑体 CN Light" pitchFamily="34" charset="-122"/>
              <a:ea typeface="思源黑体 CN Light" pitchFamily="34" charset="-122"/>
              <a:sym typeface="微软雅黑" panose="020B0503020204020204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53"/>
            </p:custDataLst>
          </p:nvPr>
        </p:nvSpPr>
        <p:spPr>
          <a:xfrm>
            <a:off x="7285956" y="4733227"/>
            <a:ext cx="1770461" cy="246427"/>
          </a:xfrm>
          <a:prstGeom prst="rect">
            <a:avLst/>
          </a:prstGeom>
          <a:noFill/>
        </p:spPr>
        <p:txBody>
          <a:bodyPr wrap="square" bIns="0" rtlCol="0"/>
          <a:p>
            <a:r>
              <a:rPr lang="zh-CN" altLang="en-US" spc="300">
                <a:solidFill>
                  <a:srgbClr val="EC5F74"/>
                </a:solidFill>
                <a:uFillTx/>
                <a:latin typeface="思源黑体 CN Bold" charset="-122"/>
                <a:ea typeface="思源黑体 CN Bold" charset="-122"/>
              </a:rPr>
              <a:t>海量存储</a:t>
            </a:r>
            <a:endParaRPr lang="zh-CN" altLang="en-US" spc="300">
              <a:solidFill>
                <a:srgbClr val="EC5F74"/>
              </a:solidFill>
              <a:uFillTx/>
              <a:latin typeface="思源黑体 CN Bold" charset="-122"/>
              <a:ea typeface="思源黑体 CN Bold" charset="-122"/>
            </a:endParaRPr>
          </a:p>
        </p:txBody>
      </p:sp>
      <p:sp>
        <p:nvSpPr>
          <p:cNvPr id="68" name="文本框 67"/>
          <p:cNvSpPr txBox="1"/>
          <p:nvPr>
            <p:custDataLst>
              <p:tags r:id="rId54"/>
            </p:custDataLst>
          </p:nvPr>
        </p:nvSpPr>
        <p:spPr>
          <a:xfrm>
            <a:off x="7285956" y="5025129"/>
            <a:ext cx="3922545" cy="81118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6.云端数据储存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：海量数据云端存储，解放手机空间，学校资源共享，专属学校管理菜单。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思源黑体 CN Light" pitchFamily="34" charset="-122"/>
              <a:ea typeface="思源黑体 CN Light" pitchFamily="34" charset="-122"/>
              <a:sym typeface="微软雅黑" panose="020B0503020204020204" charset="-122"/>
            </a:endParaRPr>
          </a:p>
        </p:txBody>
      </p:sp>
      <p:sp>
        <p:nvSpPr>
          <p:cNvPr id="69" name="文本框 68"/>
          <p:cNvSpPr txBox="1"/>
          <p:nvPr>
            <p:custDataLst>
              <p:tags r:id="rId55"/>
            </p:custDataLst>
          </p:nvPr>
        </p:nvSpPr>
        <p:spPr>
          <a:xfrm>
            <a:off x="7285956" y="1506944"/>
            <a:ext cx="1770461" cy="246427"/>
          </a:xfrm>
          <a:prstGeom prst="rect">
            <a:avLst/>
          </a:prstGeom>
          <a:noFill/>
        </p:spPr>
        <p:txBody>
          <a:bodyPr wrap="square" bIns="0" rtlCol="0"/>
          <a:p>
            <a:r>
              <a:rPr lang="zh-CN" altLang="en-US" spc="300">
                <a:solidFill>
                  <a:srgbClr val="FFBA55"/>
                </a:solidFill>
                <a:uFillTx/>
                <a:latin typeface="思源黑体 CN Bold" charset="-122"/>
                <a:ea typeface="思源黑体 CN Bold" charset="-122"/>
              </a:rPr>
              <a:t>快捷</a:t>
            </a:r>
            <a:r>
              <a:rPr lang="en-US" altLang="zh-CN" spc="300">
                <a:solidFill>
                  <a:srgbClr val="FFBA55"/>
                </a:solidFill>
                <a:uFillTx/>
                <a:latin typeface="思源黑体 CN Bold" charset="-122"/>
                <a:ea typeface="思源黑体 CN Bold" charset="-122"/>
              </a:rPr>
              <a:t>打卡</a:t>
            </a:r>
            <a:endParaRPr lang="en-US" altLang="zh-CN" spc="300">
              <a:solidFill>
                <a:srgbClr val="FFBA55"/>
              </a:solidFill>
              <a:uFillTx/>
              <a:latin typeface="思源黑体 CN Bold" charset="-122"/>
              <a:ea typeface="思源黑体 CN Bold" charset="-122"/>
            </a:endParaRPr>
          </a:p>
        </p:txBody>
      </p:sp>
      <p:sp>
        <p:nvSpPr>
          <p:cNvPr id="70" name="文本框 69"/>
          <p:cNvSpPr txBox="1"/>
          <p:nvPr>
            <p:custDataLst>
              <p:tags r:id="rId56"/>
            </p:custDataLst>
          </p:nvPr>
        </p:nvSpPr>
        <p:spPr>
          <a:xfrm>
            <a:off x="7285956" y="1798846"/>
            <a:ext cx="3922545" cy="81118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Light" pitchFamily="34" charset="-122"/>
                <a:ea typeface="思源黑体 CN Light" pitchFamily="34" charset="-122"/>
                <a:sym typeface="微软雅黑" panose="020B0503020204020204" charset="-122"/>
              </a:rPr>
              <a:t>2. 便捷标记精彩时刻：支持教师手动确认或补充标记幼儿高光时刻，实现高效记录与标注。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思源黑体 CN Light" pitchFamily="34" charset="-122"/>
              <a:ea typeface="思源黑体 CN Light" pitchFamily="3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mobile/Containers/Data/Application/0F6EA63C-BD19-4A96-ACA8-10AC67B26945/tmp/insert_image_tmp_dir/2025-06-07 17:58:54.173000.png2025-06-07 17:58:54.173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6400" y="1441153"/>
            <a:ext cx="1694180" cy="1228090"/>
          </a:xfrm>
          <a:prstGeom prst="rect">
            <a:avLst/>
          </a:prstGeom>
          <a:effectLst>
            <a:softEdge rad="31750"/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pic>
        <p:nvPicPr>
          <p:cNvPr id="3" name="图片 2" descr="/private/var/mobile/Containers/Data/Application/0F6EA63C-BD19-4A96-ACA8-10AC67B26945/tmp/insert_image_tmp_dir/2025-06-07 17:59:08.955000.png2025-06-07 17:59:08.9550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2235" y="4768533"/>
            <a:ext cx="1663700" cy="1176655"/>
          </a:xfrm>
          <a:prstGeom prst="rect">
            <a:avLst/>
          </a:prstGeom>
          <a:effectLst>
            <a:softEdge rad="31750"/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pic>
        <p:nvPicPr>
          <p:cNvPr id="4" name="图片 3" descr="/private/var/mobile/Containers/Data/Application/0F6EA63C-BD19-4A96-ACA8-10AC67B26945/tmp/insert_image_tmp_dir/2025-06-07 17:42:59.501000.png2025-06-07 17:42:59.501000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28975" y="1955800"/>
            <a:ext cx="3269615" cy="32696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图片 4" descr="/private/var/mobile/Containers/Data/Application/0F6EA63C-BD19-4A96-ACA8-10AC67B26945/tmp/insert_image_tmp_dir/2025-06-07 17:59:24.495000.png2025-06-07 17:59:24.49500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6360" y="3158490"/>
            <a:ext cx="1684020" cy="1200150"/>
          </a:xfrm>
          <a:prstGeom prst="rect">
            <a:avLst/>
          </a:prstGeom>
          <a:effectLst>
            <a:softEdge rad="31750"/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pic>
        <p:nvPicPr>
          <p:cNvPr id="6" name="图片 5" descr="/private/var/mobile/Containers/Data/Application/0F6EA63C-BD19-4A96-ACA8-10AC67B26945/tmp/insert_image_tmp_dir/2025-06-07 17:59:48.266000.png2025-06-07 17:59:48.26600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2718" y="4772025"/>
            <a:ext cx="1598930" cy="1170305"/>
          </a:xfrm>
          <a:prstGeom prst="rect">
            <a:avLst/>
          </a:prstGeom>
          <a:effectLst>
            <a:softEdge rad="31750"/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pic>
        <p:nvPicPr>
          <p:cNvPr id="7" name="图片 6" descr="/private/var/mobile/Containers/Data/Application/0F6EA63C-BD19-4A96-ACA8-10AC67B26945/tmp/insert_image_tmp_dir/2025-06-07 17:59:40.589000.png2025-06-07 17:59:40.58900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98590" y="3191510"/>
            <a:ext cx="1655445" cy="1184275"/>
          </a:xfrm>
          <a:prstGeom prst="rect">
            <a:avLst/>
          </a:prstGeom>
          <a:effectLst>
            <a:softEdge rad="31750"/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9" name="矩形 8"/>
          <p:cNvSpPr/>
          <p:nvPr/>
        </p:nvSpPr>
        <p:spPr>
          <a:xfrm>
            <a:off x="9101694" y="1419603"/>
            <a:ext cx="1981525" cy="4631826"/>
          </a:xfrm>
          <a:prstGeom prst="rect">
            <a:avLst/>
          </a:prstGeom>
          <a:solidFill>
            <a:srgbClr val="F54A2E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TextBox 30"/>
          <p:cNvSpPr txBox="1"/>
          <p:nvPr/>
        </p:nvSpPr>
        <p:spPr>
          <a:xfrm>
            <a:off x="9339580" y="2789555"/>
            <a:ext cx="1658620" cy="2980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户外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运动监测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解读幼儿行为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AI   智能分析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多维度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多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指标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快速观察记录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867644" y="1955876"/>
            <a:ext cx="2449624" cy="4572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运动</a:t>
            </a:r>
            <a:r>
              <a:rPr kumimoji="0" lang="en-US" altLang="zh-CN" sz="24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行为分析</a:t>
            </a:r>
            <a:endParaRPr kumimoji="0" lang="en-US" altLang="zh-CN" sz="2400" b="0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 10" descr="/private/var/mobile/Containers/Data/Application/0F6EA63C-BD19-4A96-ACA8-10AC67B26945/tmp/insert_image_tmp_dir/2025-06-07 17:59:17.879000.png2025-06-07 17:59:17.87900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98590" y="1473200"/>
            <a:ext cx="1694815" cy="1238250"/>
          </a:xfrm>
          <a:prstGeom prst="rect">
            <a:avLst/>
          </a:prstGeom>
          <a:effectLst>
            <a:softEdge rad="31750"/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pic>
        <p:nvPicPr>
          <p:cNvPr id="66" name="图片 65" descr="/private/var/mobile/Containers/Data/Application/0F6EA63C-BD19-4A96-ACA8-10AC67B26945/tmp/insert_image_tmp_dir/2025-06-07 14:52:33.018000.png2025-06-07 14:52:33.01800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5999480"/>
            <a:ext cx="3728720" cy="85852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718945" y="206375"/>
            <a:ext cx="3934460" cy="61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50975" y="598170"/>
            <a:ext cx="2449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特色功能</a:t>
            </a:r>
            <a:endParaRPr lang="zh-CN" altLang="en-US" sz="320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4" name="图片 23" descr="2025-06-07 15:01:54.9050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9930" y="46990"/>
            <a:ext cx="2580005" cy="938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 descr="/private/var/mobile/Containers/Data/Application/0F6EA63C-BD19-4A96-ACA8-10AC67B26945/tmp/insert_image_tmp_dir/2025-06-07 14:52:33.018000.png2025-06-07 14:52:33.018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5999480"/>
            <a:ext cx="3728720" cy="8585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18945" y="206375"/>
            <a:ext cx="3934460" cy="61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50975" y="598170"/>
            <a:ext cx="2449195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产品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优势</a:t>
            </a:r>
            <a:endParaRPr lang="en-US" altLang="zh-CN" sz="320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4" name="图片 23" descr="2025-06-07 15:01:54.90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930" y="46990"/>
            <a:ext cx="2580005" cy="938530"/>
          </a:xfrm>
          <a:prstGeom prst="rect">
            <a:avLst/>
          </a:prstGeom>
        </p:spPr>
      </p:pic>
      <p:pic>
        <p:nvPicPr>
          <p:cNvPr id="3" name="图片 2" descr="2025-06-07 18:16:15.330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25" y="1336675"/>
            <a:ext cx="4359275" cy="4530090"/>
          </a:xfrm>
          <a:prstGeom prst="rect">
            <a:avLst/>
          </a:prstGeom>
        </p:spPr>
      </p:pic>
      <p:pic>
        <p:nvPicPr>
          <p:cNvPr id="13" name="图片 12" descr="/private/var/mobile/Containers/Data/Application/0F6EA63C-BD19-4A96-ACA8-10AC67B26945/tmp/insert_image_tmp_dir/2025-06-07 18:17:22.169000.png2025-06-07 18:17:22.16900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9185" y="1322705"/>
            <a:ext cx="4526280" cy="4557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984484" y="5234716"/>
            <a:ext cx="8224113" cy="518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幼儿观察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记录 数据分析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图片 3" descr="/private/var/mobile/Containers/Data/Application/0F6EA63C-BD19-4A96-ACA8-10AC67B26945/tmp/insert_image_tmp_dir/2025-06-07 14:52:33.018000.png2025-06-07 14:52:33.018000"/>
          <p:cNvPicPr>
            <a:picLocks noChangeAspect="1"/>
          </p:cNvPicPr>
          <p:nvPr/>
        </p:nvPicPr>
        <p:blipFill>
          <a:blip r:embed="rId1"/>
          <a:srcRect t="-5178" r="18614"/>
          <a:stretch>
            <a:fillRect/>
          </a:stretch>
        </p:blipFill>
        <p:spPr>
          <a:xfrm>
            <a:off x="0" y="5955030"/>
            <a:ext cx="3034665" cy="9029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0685" y="5753100"/>
            <a:ext cx="11389995" cy="6248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多维度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幼儿运动行为 观察记录全程自动记录 成长轨迹动态显示 儿童数据即时互通 活动过程跟踪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 解放教师双手 提供AI专业分析解读 推荐优化解决方案 园所AI场景全覆盖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18945" y="206375"/>
            <a:ext cx="3934460" cy="61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 descr="2025-06-07 15:01:54.90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930" y="46990"/>
            <a:ext cx="2580005" cy="93853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450975" y="598170"/>
            <a:ext cx="2449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智能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平台</a:t>
            </a:r>
            <a:endParaRPr lang="zh-CN" altLang="en-US" sz="320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图片 1" descr="/private/var/mobile/Containers/Data/Application/0F6EA63C-BD19-4A96-ACA8-10AC67B26945/tmp/insert_image_tmp_dir/2025-06-07 18:05:14.235000.png2025-06-07 18:05:14.2350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6320" y="1365250"/>
            <a:ext cx="1690370" cy="3559810"/>
          </a:xfrm>
          <a:prstGeom prst="rect">
            <a:avLst/>
          </a:prstGeom>
        </p:spPr>
      </p:pic>
      <p:pic>
        <p:nvPicPr>
          <p:cNvPr id="19" name="图片 4" descr="2025-06-05 15:48:40.979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865" y="1497965"/>
            <a:ext cx="1673225" cy="3361055"/>
          </a:xfrm>
          <a:prstGeom prst="rect">
            <a:avLst/>
          </a:prstGeom>
        </p:spPr>
      </p:pic>
      <p:pic>
        <p:nvPicPr>
          <p:cNvPr id="20" name="图片 3" descr="/private/var/mobile/Containers/Data/Application/0F6EA63C-BD19-4A96-ACA8-10AC67B26945/tmp/insert_image_tmp_dir/2025-06-07 18:36:09.751000.png2025-06-07 18:36:09.75100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01410" y="1479550"/>
            <a:ext cx="1656715" cy="3470910"/>
          </a:xfrm>
          <a:prstGeom prst="rect">
            <a:avLst/>
          </a:prstGeom>
        </p:spPr>
      </p:pic>
      <p:pic>
        <p:nvPicPr>
          <p:cNvPr id="21" name="图片 2" descr="2025-06-05 15:48:40.653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485" y="1479550"/>
            <a:ext cx="1584960" cy="3445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3" descr="/private/var/mobile/Containers/Data/Application/0F6EA63C-BD19-4A96-ACA8-10AC67B26945/tmp/insert_image_tmp_dir/2025-06-07 18:36:36.738000.png2025-06-07 18:36:36.738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513388" y="476640"/>
            <a:ext cx="5989955" cy="5989955"/>
          </a:xfrm>
          <a:prstGeom prst="rect">
            <a:avLst/>
          </a:prstGeom>
        </p:spPr>
      </p:pic>
      <p:grpSp>
        <p:nvGrpSpPr>
          <p:cNvPr id="3" name="Группа 1"/>
          <p:cNvGrpSpPr/>
          <p:nvPr/>
        </p:nvGrpSpPr>
        <p:grpSpPr>
          <a:xfrm>
            <a:off x="5430" y="-88310"/>
            <a:ext cx="6852570" cy="6957873"/>
            <a:chOff x="0" y="-86274"/>
            <a:chExt cx="6458246" cy="6957873"/>
          </a:xfrm>
          <a:solidFill>
            <a:srgbClr val="048791">
              <a:alpha val="60000"/>
            </a:srgbClr>
          </a:solidFill>
        </p:grpSpPr>
        <p:sp>
          <p:nvSpPr>
            <p:cNvPr id="4" name="Прямоугольный треугольник 11"/>
            <p:cNvSpPr/>
            <p:nvPr/>
          </p:nvSpPr>
          <p:spPr>
            <a:xfrm>
              <a:off x="0" y="1160011"/>
              <a:ext cx="6458246" cy="5711588"/>
            </a:xfrm>
            <a:custGeom>
              <a:avLst/>
              <a:gdLst>
                <a:gd name="connsiteX0" fmla="*/ 0 w 5380074"/>
                <a:gd name="connsiteY0" fmla="*/ 6858000 h 6858000"/>
                <a:gd name="connsiteX1" fmla="*/ 0 w 5380074"/>
                <a:gd name="connsiteY1" fmla="*/ 0 h 6858000"/>
                <a:gd name="connsiteX2" fmla="*/ 5380074 w 5380074"/>
                <a:gd name="connsiteY2" fmla="*/ 6858000 h 6858000"/>
                <a:gd name="connsiteX3" fmla="*/ 0 w 5380074"/>
                <a:gd name="connsiteY3" fmla="*/ 6858000 h 6858000"/>
                <a:gd name="-1" fmla="*/ 0 w 5380074"/>
                <a:gd name="-2" fmla="*/ 5697940 h 6858000"/>
                <a:gd name="-3" fmla="*/ 0 w 5380074"/>
                <a:gd name="-4" fmla="*/ 0 h 6858000"/>
                <a:gd name="-5" fmla="*/ 5380074 w 5380074"/>
                <a:gd name="-6" fmla="*/ 6858000 h 6858000"/>
                <a:gd name="-7" fmla="*/ 0 w 5380074"/>
                <a:gd name="-8" fmla="*/ 5697940 h 6858000"/>
                <a:gd name="-9" fmla="*/ 0 w 4902402"/>
                <a:gd name="-10" fmla="*/ 5697940 h 5725236"/>
                <a:gd name="-11" fmla="*/ 0 w 4902402"/>
                <a:gd name="-12" fmla="*/ 0 h 5725236"/>
                <a:gd name="-13" fmla="*/ 4902402 w 4902402"/>
                <a:gd name="-14" fmla="*/ 5725236 h 5725236"/>
                <a:gd name="-15" fmla="*/ 0 w 4902402"/>
                <a:gd name="-16" fmla="*/ 5697940 h 5725236"/>
                <a:gd name="-17" fmla="*/ 0 w 6458246"/>
                <a:gd name="-18" fmla="*/ 5697940 h 5711588"/>
                <a:gd name="-19" fmla="*/ 0 w 6458246"/>
                <a:gd name="-20" fmla="*/ 0 h 5711588"/>
                <a:gd name="-21" fmla="*/ 6458246 w 6458246"/>
                <a:gd name="-22" fmla="*/ 5711588 h 5711588"/>
                <a:gd name="-23" fmla="*/ 0 w 6458246"/>
                <a:gd name="-24" fmla="*/ 5697940 h 5711588"/>
              </a:gdLst>
              <a:ahLst/>
              <a:cxnLst>
                <a:cxn ang="0">
                  <a:pos x="-17" y="-18"/>
                </a:cxn>
                <a:cxn ang="0">
                  <a:pos x="-19" y="-20"/>
                </a:cxn>
                <a:cxn ang="0">
                  <a:pos x="-21" y="-22"/>
                </a:cxn>
                <a:cxn ang="0">
                  <a:pos x="-23" y="-24"/>
                </a:cxn>
              </a:cxnLst>
              <a:rect l="l" t="t" r="r" b="b"/>
              <a:pathLst>
                <a:path w="6458246" h="5711588">
                  <a:moveTo>
                    <a:pt x="0" y="5697940"/>
                  </a:moveTo>
                  <a:lnTo>
                    <a:pt x="0" y="0"/>
                  </a:lnTo>
                  <a:lnTo>
                    <a:pt x="6458246" y="5711588"/>
                  </a:lnTo>
                  <a:lnTo>
                    <a:pt x="0" y="5697940"/>
                  </a:lnTo>
                  <a:close/>
                </a:path>
              </a:pathLst>
            </a:custGeom>
            <a:solidFill>
              <a:srgbClr val="F54A2E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5" name="Параллелограмм 17"/>
            <p:cNvSpPr/>
            <p:nvPr/>
          </p:nvSpPr>
          <p:spPr>
            <a:xfrm>
              <a:off x="12465" y="-86274"/>
              <a:ext cx="5385192" cy="6872928"/>
            </a:xfrm>
            <a:custGeom>
              <a:avLst/>
              <a:gdLst>
                <a:gd name="connsiteX0" fmla="*/ 0 w 7099692"/>
                <a:gd name="connsiteY0" fmla="*/ 6858000 h 6858000"/>
                <a:gd name="connsiteX1" fmla="*/ 1714500 w 7099692"/>
                <a:gd name="connsiteY1" fmla="*/ 0 h 6858000"/>
                <a:gd name="connsiteX2" fmla="*/ 7099692 w 7099692"/>
                <a:gd name="connsiteY2" fmla="*/ 0 h 6858000"/>
                <a:gd name="connsiteX3" fmla="*/ 5385192 w 7099692"/>
                <a:gd name="connsiteY3" fmla="*/ 6858000 h 6858000"/>
                <a:gd name="connsiteX4" fmla="*/ 0 w 7099692"/>
                <a:gd name="connsiteY4" fmla="*/ 6858000 h 6858000"/>
                <a:gd name="-1" fmla="*/ 5118 w 5385192"/>
                <a:gd name="-2" fmla="*/ 6844353 h 6858000"/>
                <a:gd name="-3" fmla="*/ 0 w 5385192"/>
                <a:gd name="-4" fmla="*/ 0 h 6858000"/>
                <a:gd name="-5" fmla="*/ 5385192 w 5385192"/>
                <a:gd name="-6" fmla="*/ 0 h 6858000"/>
                <a:gd name="-7" fmla="*/ 3670692 w 5385192"/>
                <a:gd name="-8" fmla="*/ 6858000 h 6858000"/>
                <a:gd name="-9" fmla="*/ 5118 w 5385192"/>
                <a:gd name="-10" fmla="*/ 6844353 h 6858000"/>
                <a:gd name="-11" fmla="*/ 5118 w 5385192"/>
                <a:gd name="-12" fmla="*/ 6844353 h 6871648"/>
                <a:gd name="-13" fmla="*/ 0 w 5385192"/>
                <a:gd name="-14" fmla="*/ 0 h 6871648"/>
                <a:gd name="-15" fmla="*/ 5385192 w 5385192"/>
                <a:gd name="-16" fmla="*/ 0 h 6871648"/>
                <a:gd name="-17" fmla="*/ 2633462 w 5385192"/>
                <a:gd name="-18" fmla="*/ 6871648 h 6871648"/>
                <a:gd name="-19" fmla="*/ 5118 w 5385192"/>
                <a:gd name="-20" fmla="*/ 6844353 h 6871648"/>
                <a:gd name="-21" fmla="*/ 0 w 5389599"/>
                <a:gd name="-22" fmla="*/ 6853878 h 6871648"/>
                <a:gd name="-23" fmla="*/ 4407 w 5389599"/>
                <a:gd name="-24" fmla="*/ 0 h 6871648"/>
                <a:gd name="-25" fmla="*/ 5389599 w 5389599"/>
                <a:gd name="-26" fmla="*/ 0 h 6871648"/>
                <a:gd name="-27" fmla="*/ 2637869 w 5389599"/>
                <a:gd name="-28" fmla="*/ 6871648 h 6871648"/>
                <a:gd name="-29" fmla="*/ 0 w 5389599"/>
                <a:gd name="-30" fmla="*/ 6853878 h 6871648"/>
                <a:gd name="-31" fmla="*/ 24168 w 5385192"/>
                <a:gd name="-32" fmla="*/ 6872928 h 6872928"/>
                <a:gd name="-33" fmla="*/ 0 w 5385192"/>
                <a:gd name="-34" fmla="*/ 0 h 6872928"/>
                <a:gd name="-35" fmla="*/ 5385192 w 5385192"/>
                <a:gd name="-36" fmla="*/ 0 h 6872928"/>
                <a:gd name="-37" fmla="*/ 2633462 w 5385192"/>
                <a:gd name="-38" fmla="*/ 6871648 h 6872928"/>
                <a:gd name="-39" fmla="*/ 24168 w 5385192"/>
                <a:gd name="-40" fmla="*/ 6872928 h 6872928"/>
              </a:gdLst>
              <a:ahLst/>
              <a:cxnLst>
                <a:cxn ang="0">
                  <a:pos x="-31" y="-32"/>
                </a:cxn>
                <a:cxn ang="0">
                  <a:pos x="-33" y="-34"/>
                </a:cxn>
                <a:cxn ang="0">
                  <a:pos x="-35" y="-36"/>
                </a:cxn>
                <a:cxn ang="0">
                  <a:pos x="-37" y="-38"/>
                </a:cxn>
                <a:cxn ang="0">
                  <a:pos x="-39" y="-40"/>
                </a:cxn>
              </a:cxnLst>
              <a:rect l="l" t="t" r="r" b="b"/>
              <a:pathLst>
                <a:path w="5385192" h="6872928">
                  <a:moveTo>
                    <a:pt x="24168" y="6872928"/>
                  </a:moveTo>
                  <a:lnTo>
                    <a:pt x="0" y="0"/>
                  </a:lnTo>
                  <a:lnTo>
                    <a:pt x="5385192" y="0"/>
                  </a:lnTo>
                  <a:lnTo>
                    <a:pt x="2633462" y="6871648"/>
                  </a:lnTo>
                  <a:lnTo>
                    <a:pt x="24168" y="6872928"/>
                  </a:lnTo>
                  <a:close/>
                </a:path>
              </a:pathLst>
            </a:custGeom>
            <a:solidFill>
              <a:srgbClr val="F54A2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6" name="Заголовок 1"/>
          <p:cNvSpPr txBox="1"/>
          <p:nvPr/>
        </p:nvSpPr>
        <p:spPr>
          <a:xfrm>
            <a:off x="435050" y="2643207"/>
            <a:ext cx="4881562" cy="206685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Poppins SemiBold" pitchFamily="2" charset="0"/>
                <a:sym typeface="微软雅黑" panose="020B0503020204020204" charset="-122"/>
              </a:rPr>
              <a:t>专为</a:t>
            </a:r>
            <a:r>
              <a:rPr kumimoji="0" lang="en-US" altLang="zh-CN" sz="4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Poppins SemiBold" pitchFamily="2" charset="0"/>
                <a:sym typeface="微软雅黑" panose="020B0503020204020204" charset="-122"/>
              </a:rPr>
              <a:t>教育机构量身定</a:t>
            </a:r>
            <a:r>
              <a:rPr kumimoji="0" lang="zh-CN" altLang="en-US" sz="4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Poppins SemiBold" pitchFamily="2" charset="0"/>
                <a:sym typeface="微软雅黑" panose="020B0503020204020204" charset="-122"/>
              </a:rPr>
              <a:t>制</a:t>
            </a:r>
            <a:r>
              <a:rPr kumimoji="0" lang="zh-CN" altLang="en-US" sz="4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Poppins SemiBold" pitchFamily="2" charset="0"/>
                <a:sym typeface="微软雅黑" panose="020B0503020204020204" charset="-122"/>
              </a:rPr>
              <a:t>的智能</a:t>
            </a:r>
            <a:r>
              <a:rPr kumimoji="0" lang="en-US" altLang="zh-CN" sz="4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Poppins SemiBold" pitchFamily="2" charset="0"/>
                <a:sym typeface="微软雅黑" panose="020B0503020204020204" charset="-122"/>
              </a:rPr>
              <a:t>AI运动分析产品</a:t>
            </a:r>
            <a:endParaRPr kumimoji="0" lang="en-US" altLang="zh-CN" sz="4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Poppins SemiBold" pitchFamily="2" charset="0"/>
              <a:sym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27505" y="1158240"/>
            <a:ext cx="4491355" cy="8229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童童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AI系列产品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cs typeface="+mn-cs"/>
              </a:rPr>
              <a:t>童童小视界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10989" y="986589"/>
            <a:ext cx="362947" cy="382587"/>
            <a:chOff x="1893669" y="-1313014"/>
            <a:chExt cx="1071493" cy="990600"/>
          </a:xfrm>
        </p:grpSpPr>
        <p:sp>
          <p:nvSpPr>
            <p:cNvPr id="13" name="椭圆 12"/>
            <p:cNvSpPr/>
            <p:nvPr/>
          </p:nvSpPr>
          <p:spPr>
            <a:xfrm>
              <a:off x="1893669" y="-1313014"/>
              <a:ext cx="1071493" cy="990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燕尾形 13"/>
            <p:cNvSpPr/>
            <p:nvPr/>
          </p:nvSpPr>
          <p:spPr>
            <a:xfrm>
              <a:off x="2202029" y="-1053976"/>
              <a:ext cx="508756" cy="487710"/>
            </a:xfrm>
            <a:prstGeom prst="chevron">
              <a:avLst>
                <a:gd name="adj" fmla="val 57245"/>
              </a:avLst>
            </a:prstGeom>
            <a:solidFill>
              <a:srgbClr val="F54A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3889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746275" y="5755568"/>
            <a:ext cx="7972760" cy="334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30" y="176530"/>
            <a:ext cx="3806825" cy="664210"/>
          </a:xfrm>
          <a:prstGeom prst="rect">
            <a:avLst/>
          </a:prstGeom>
        </p:spPr>
      </p:pic>
      <p:pic>
        <p:nvPicPr>
          <p:cNvPr id="24" name="图片 23" descr="2025-06-07 15:01:54.905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930" y="46990"/>
            <a:ext cx="2580005" cy="938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058_6*l_h_i*1_1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28058_6*l_h_i*1_2_4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228058_6*l_h_i*1_2_5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28058_6*l_h_x*1_2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8058_6*l_h_i*1_3_3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28058_6*l_h_i*1_3_4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20228058_6*l_h_i*1_3_5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28058_6*l_h_x*1_3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28058_6*l_h_i*1_5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20228058_6*l_h_i*1_5_3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4"/>
  <p:tag name="KSO_WM_UNIT_ID" val="diagram20228058_6*l_h_i*1_5_4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8058_6*l_h_i*1_1_3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28058_6*l_h_x*1_5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28058_6*l_h_i*1_6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3"/>
  <p:tag name="KSO_WM_UNIT_ID" val="diagram20228058_6*l_h_i*1_6_3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4"/>
  <p:tag name="KSO_WM_UNIT_ID" val="diagram20228058_6*l_h_i*1_6_4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6_1"/>
  <p:tag name="KSO_WM_UNIT_ID" val="diagram20228058_6*l_h_x*1_6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8058_6*l_h_i*1_1_2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058_6*l_h_i*1_2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058_6*l_h_i*1_3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8058_6*l_h_i*1_4_2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5"/>
  <p:tag name="KSO_WM_UNIT_ID" val="diagram20228058_6*l_h_i*1_5_5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28058_6*l_h_i*1_1_4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5"/>
  <p:tag name="KSO_WM_UNIT_ID" val="diagram20228058_6*l_h_i*1_6_5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8058_6*l_h_i*1_3_2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8058_6*l_h_i*1_2_2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28058_6*l_h_i*1_1_5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28058_6*l_h_i*1_4_3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28058_6*l_h_i*1_5_2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20228058_6*l_h_i*1_6_2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8058_6*l_h_a*1_2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058_6*l_h_f*1_2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058_6*l_h_a*1_3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VALUE" val="90*9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28058_6*l_h_x*1_1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058_6*l_h_f*1_3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058_6*l_h_a*1_1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058_6*l_h_f*1_1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28058_6*l_h_a*1_5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28058_6*l_h_f*1_5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6_1"/>
  <p:tag name="KSO_WM_UNIT_ID" val="diagram20228058_6*l_h_a*1_6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28058_6*l_h_f*1_6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28058_6*l_h_a*1_4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058_6*l_h_f*1_4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8058_6*l_h_i*1_4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20228058_6*l_h_i*1_4_4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5"/>
  <p:tag name="KSO_WM_UNIT_ID" val="diagram20228058_6*l_h_i*1_4_5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28058_6*l_h_x*1_4_1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8058_6*l_h_i*1_2_3"/>
  <p:tag name="KSO_WM_TEMPLATE_CATEGORY" val="diagram"/>
  <p:tag name="KSO_WM_TEMPLATE_INDEX" val="20228058"/>
  <p:tag name="KSO_WM_UNIT_LAYERLEVEL" val="1_1_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dpfyk45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WPS 演示</Application>
  <PresentationFormat>宽屏</PresentationFormat>
  <Paragraphs>68</Paragraphs>
  <Slides>7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时尚中黑简体</vt:lpstr>
      <vt:lpstr>黑体</vt:lpstr>
      <vt:lpstr>Century Gothic</vt:lpstr>
      <vt:lpstr>Bauhaus 93</vt:lpstr>
      <vt:lpstr>思源黑体 CN Light</vt:lpstr>
      <vt:lpstr>Arial Unicode MS</vt:lpstr>
      <vt:lpstr>Calibri</vt:lpstr>
      <vt:lpstr>等线</vt:lpstr>
      <vt:lpstr>思源黑体 CN Bold</vt:lpstr>
      <vt:lpstr>Poppins SemiBold</vt:lpstr>
      <vt:lpstr>Segoe Print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微信用户</dc:creator>
  <cp:lastModifiedBy>A琦琦 Vicky</cp:lastModifiedBy>
  <cp:revision>26</cp:revision>
  <dcterms:created xsi:type="dcterms:W3CDTF">1900-01-01T00:00:00Z</dcterms:created>
  <dcterms:modified xsi:type="dcterms:W3CDTF">2025-08-31T12:35:35Z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KSOTemplateUUID">
    <vt:lpwstr>v1.0_mb_Y3OiYkZUtcjKu10tWnvUCQ==</vt:lpwstr>
  </property>
  <property fmtid="{D5CDD505-2E9C-101B-9397-08002B2CF9AE}" pid="4" name="ICV">
    <vt:lpwstr>56A720E4E9584D6094987992F3780FA0_13</vt:lpwstr>
  </property>
</Properties>
</file>